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8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56"/>
    <p:restoredTop sz="94630"/>
  </p:normalViewPr>
  <p:slideViewPr>
    <p:cSldViewPr snapToGrid="0" snapToObjects="1">
      <p:cViewPr>
        <p:scale>
          <a:sx n="120" d="100"/>
          <a:sy n="120" d="100"/>
        </p:scale>
        <p:origin x="53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BE090-B920-4747-B282-F4A38E0E9820}" type="datetimeFigureOut"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BC850-AEE2-7442-B8C0-F5C3F5BC1B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7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2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6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02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39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34785-9B18-DE47-879C-98860989B339}" type="datetimeFigureOut">
              <a:rPr lang="es-ES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23E31-560E-1541-80B5-6D1F8BD62574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3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8815" y="4246090"/>
            <a:ext cx="115065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" charset="0"/>
                <a:ea typeface="Times" charset="0"/>
                <a:cs typeface="Times" charset="0"/>
              </a:rPr>
              <a:t>This document aims to collect the most important technical information regarding the implementation of agents in </a:t>
            </a:r>
            <a:r>
              <a:rPr lang="en-US" sz="3200" dirty="0" err="1">
                <a:latin typeface="Times" charset="0"/>
                <a:ea typeface="Times" charset="0"/>
                <a:cs typeface="Times" charset="0"/>
              </a:rPr>
              <a:t>Komondor</a:t>
            </a:r>
            <a:r>
              <a:rPr lang="en-US" sz="3200" dirty="0">
                <a:latin typeface="Times" charset="0"/>
                <a:ea typeface="Times" charset="0"/>
                <a:cs typeface="Times" charset="0"/>
              </a:rPr>
              <a:t>, as well as to provide a brief introduction on how agents can be used from a user’s perspective.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815" y="2493740"/>
            <a:ext cx="1150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Times" charset="0"/>
                <a:ea typeface="Times" charset="0"/>
                <a:cs typeface="Times" charset="0"/>
              </a:rPr>
              <a:t>Implementation of Intelligent Agents</a:t>
            </a:r>
            <a:endParaRPr lang="en-US" sz="4400" b="1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6" y="792684"/>
            <a:ext cx="5232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Agent-Central Entity (CC) communication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24838" y="1448870"/>
            <a:ext cx="11874156" cy="5069249"/>
            <a:chOff x="424838" y="1448870"/>
            <a:chExt cx="11874156" cy="50692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4081" y="1448870"/>
              <a:ext cx="1960777" cy="1470583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424838" y="1473992"/>
              <a:ext cx="11874156" cy="5044127"/>
              <a:chOff x="325984" y="1597560"/>
              <a:chExt cx="11874156" cy="504412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3492" y="1597560"/>
                <a:ext cx="1367983" cy="1367983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 flipH="1">
                <a:off x="3897484" y="3078866"/>
                <a:ext cx="1095" cy="342795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8151302" y="3078865"/>
                <a:ext cx="1095" cy="34279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514266" y="6272355"/>
                <a:ext cx="424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t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733582" y="6272355"/>
                <a:ext cx="4240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286276" y="3300763"/>
                <a:ext cx="3582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ouportRequestInformationToAgent()</a:t>
                </a:r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3898579" y="3684104"/>
                <a:ext cx="4252723" cy="140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934000" y="3698114"/>
                <a:ext cx="40356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inportReceivingRequestFromController()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3898579" y="4671391"/>
                <a:ext cx="4252723" cy="64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317466" y="4300544"/>
                <a:ext cx="3336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ouportAnswerToController()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030672" y="4677802"/>
                <a:ext cx="3973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inportReceivingInformationFromAgent()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02696" y="5286480"/>
                <a:ext cx="3644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ouportSendConfigurationToAgent()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3897484" y="5649501"/>
                <a:ext cx="42538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3873605" y="5686410"/>
                <a:ext cx="4534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inportReceiveConfigurationFromController()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325984" y="2114724"/>
                <a:ext cx="2896631" cy="1045756"/>
                <a:chOff x="8828114" y="3066092"/>
                <a:chExt cx="2896631" cy="1045756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8828114" y="3810106"/>
                  <a:ext cx="166416" cy="1552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828114" y="3514869"/>
                  <a:ext cx="166416" cy="15522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828114" y="3223150"/>
                  <a:ext cx="166416" cy="15522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9070746" y="3066092"/>
                  <a:ext cx="2653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>
                      <a:solidFill>
                        <a:schemeClr val="accent6">
                          <a:lumMod val="50000"/>
                        </a:schemeClr>
                      </a:solidFill>
                      <a:latin typeface="Times" charset="0"/>
                      <a:ea typeface="Times" charset="0"/>
                      <a:cs typeface="Times" charset="0"/>
                    </a:rPr>
                    <a:t>Function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9070745" y="3357811"/>
                  <a:ext cx="2653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>
                      <a:solidFill>
                        <a:srgbClr val="FF0000"/>
                      </a:solidFill>
                      <a:latin typeface="Times" charset="0"/>
                      <a:ea typeface="Times" charset="0"/>
                      <a:cs typeface="Times" charset="0"/>
                    </a:rPr>
                    <a:t>Outport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9070745" y="3650183"/>
                  <a:ext cx="26539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>
                      <a:solidFill>
                        <a:srgbClr val="0070C0"/>
                      </a:solidFill>
                      <a:latin typeface="Times" charset="0"/>
                      <a:ea typeface="Times" charset="0"/>
                      <a:cs typeface="Times" charset="0"/>
                    </a:rPr>
                    <a:t>Inport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8283391" y="3186409"/>
                <a:ext cx="35822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Times" charset="0"/>
                    <a:ea typeface="Times" charset="0"/>
                    <a:cs typeface="Times" charset="0"/>
                  </a:rPr>
                  <a:t>CentralController :: RequestInformationtoAgent()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271742" y="4824204"/>
                <a:ext cx="3910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Times" charset="0"/>
                    <a:ea typeface="Times" charset="0"/>
                    <a:cs typeface="Times" charset="0"/>
                  </a:rPr>
                  <a:t>CentralController :: ComputeNewConfiguration()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289469" y="5439704"/>
                <a:ext cx="3910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Times" charset="0"/>
                    <a:ea typeface="Times" charset="0"/>
                    <a:cs typeface="Times" charset="0"/>
                  </a:rPr>
                  <a:t>CentralController :: SendNewConfigurationToAgent()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84488" y="4216762"/>
                <a:ext cx="39106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6">
                        <a:lumMod val="50000"/>
                      </a:schemeClr>
                    </a:solidFill>
                    <a:latin typeface="Times" charset="0"/>
                    <a:ea typeface="Times" charset="0"/>
                    <a:cs typeface="Times" charset="0"/>
                  </a:rPr>
                  <a:t>CentralController CentralController :: GenerateRewardSelectedArm()</a:t>
                </a:r>
              </a:p>
            </p:txBody>
          </p:sp>
          <p:sp>
            <p:nvSpPr>
              <p:cNvPr id="59" name="Left Brace 58"/>
              <p:cNvSpPr/>
              <p:nvPr/>
            </p:nvSpPr>
            <p:spPr>
              <a:xfrm>
                <a:off x="3742911" y="3786339"/>
                <a:ext cx="69888" cy="805821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Brace 60"/>
              <p:cNvSpPr/>
              <p:nvPr/>
            </p:nvSpPr>
            <p:spPr>
              <a:xfrm>
                <a:off x="3746961" y="5700040"/>
                <a:ext cx="64292" cy="519483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Left Brace 61"/>
              <p:cNvSpPr/>
              <p:nvPr/>
            </p:nvSpPr>
            <p:spPr>
              <a:xfrm flipH="1">
                <a:off x="8225299" y="3118151"/>
                <a:ext cx="92887" cy="505849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Left Brace 62"/>
              <p:cNvSpPr/>
              <p:nvPr/>
            </p:nvSpPr>
            <p:spPr>
              <a:xfrm flipH="1">
                <a:off x="8214665" y="4697043"/>
                <a:ext cx="111258" cy="908711"/>
              </a:xfrm>
              <a:prstGeom prst="leftBrac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56892" y="3742515"/>
              <a:ext cx="275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Times" charset="0"/>
                  <a:ea typeface="Times" charset="0"/>
                  <a:cs typeface="Times" charset="0"/>
                </a:rPr>
                <a:t>Start request of information to the AP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52439" y="5469155"/>
              <a:ext cx="275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Times" charset="0"/>
                  <a:ea typeface="Times" charset="0"/>
                  <a:cs typeface="Times" charset="0"/>
                </a:rPr>
                <a:t>Forward the new configuration to the 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75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8288" y="2636874"/>
            <a:ext cx="84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Times" charset="0"/>
                <a:ea typeface="Times" charset="0"/>
                <a:cs typeface="Times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7233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Agent-embedded Architecture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38200" y="1537922"/>
            <a:ext cx="10862710" cy="4714022"/>
            <a:chOff x="838200" y="1537922"/>
            <a:chExt cx="10862710" cy="4714022"/>
          </a:xfrm>
        </p:grpSpPr>
        <p:sp>
          <p:nvSpPr>
            <p:cNvPr id="38" name="Rounded Rectangle 37"/>
            <p:cNvSpPr/>
            <p:nvPr/>
          </p:nvSpPr>
          <p:spPr>
            <a:xfrm>
              <a:off x="8589115" y="1537922"/>
              <a:ext cx="3111795" cy="47140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29087" y="1537922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Central Entity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80987" y="1690688"/>
              <a:ext cx="1892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Agent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38200" y="1690688"/>
              <a:ext cx="2629789" cy="4561256"/>
              <a:chOff x="1040219" y="1698803"/>
              <a:chExt cx="2629789" cy="4561256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40219" y="1709257"/>
                <a:ext cx="2629789" cy="455080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5034" y="1698803"/>
                <a:ext cx="148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Access Point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71595" y="2339162"/>
                <a:ext cx="1967023" cy="12404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158947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446022" y="2339162"/>
                <a:ext cx="1892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Current Operation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39178" y="2794073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MAC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43606" y="3152576"/>
                <a:ext cx="1431853" cy="2545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Times" charset="0"/>
                    <a:ea typeface="Times" charset="0"/>
                    <a:cs typeface="Times" charset="0"/>
                  </a:rPr>
                  <a:t>PHY</a:t>
                </a:r>
              </a:p>
            </p:txBody>
          </p:sp>
          <p:sp>
            <p:nvSpPr>
              <p:cNvPr id="7" name="Up-Down Arrow 6"/>
              <p:cNvSpPr/>
              <p:nvPr/>
            </p:nvSpPr>
            <p:spPr>
              <a:xfrm>
                <a:off x="1590892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134134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Performance Report Generation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493340" y="4002158"/>
                <a:ext cx="1084523" cy="127343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Up-Down Arrow 65"/>
              <p:cNvSpPr/>
              <p:nvPr/>
            </p:nvSpPr>
            <p:spPr>
              <a:xfrm>
                <a:off x="2925285" y="3591755"/>
                <a:ext cx="220631" cy="402288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468527" y="3994043"/>
                <a:ext cx="120148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Times" charset="0"/>
                    <a:ea typeface="Times" charset="0"/>
                    <a:cs typeface="Times" charset="0"/>
                  </a:rPr>
                  <a:t>ConfigurationReport Generation</a:t>
                </a: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3754179" y="1701142"/>
              <a:ext cx="4749872" cy="45508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23096" y="2218067"/>
              <a:ext cx="1967023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097523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AP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02975" y="2218067"/>
              <a:ext cx="1967023" cy="64633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232650" y="2218067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Communication with CE</a:t>
              </a:r>
            </a:p>
          </p:txBody>
        </p:sp>
        <p:sp>
          <p:nvSpPr>
            <p:cNvPr id="76" name="Up-Down Arrow 75"/>
            <p:cNvSpPr/>
            <p:nvPr/>
          </p:nvSpPr>
          <p:spPr>
            <a:xfrm rot="16200000" flipV="1">
              <a:off x="3640555" y="231564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010690" y="3374939"/>
              <a:ext cx="2221960" cy="109495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76544" y="3380371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80" name="Up-Down Arrow 79"/>
            <p:cNvSpPr/>
            <p:nvPr/>
          </p:nvSpPr>
          <p:spPr>
            <a:xfrm rot="16200000" flipV="1">
              <a:off x="8353024" y="2315871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Up-Down Arrow 80"/>
            <p:cNvSpPr/>
            <p:nvPr/>
          </p:nvSpPr>
          <p:spPr>
            <a:xfrm rot="16200000" flipV="1">
              <a:off x="5987074" y="2429431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document 81"/>
            <p:cNvSpPr/>
            <p:nvPr/>
          </p:nvSpPr>
          <p:spPr>
            <a:xfrm>
              <a:off x="5196220" y="2922265"/>
              <a:ext cx="418216" cy="357318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Up-Down Arrow 97"/>
            <p:cNvSpPr/>
            <p:nvPr/>
          </p:nvSpPr>
          <p:spPr>
            <a:xfrm>
              <a:off x="4823189" y="2899780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82805" y="3799200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82805" y="4114695"/>
              <a:ext cx="1920283" cy="2527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69576" y="5363810"/>
              <a:ext cx="1967023" cy="6653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244003" y="5363810"/>
              <a:ext cx="18925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Update Configuration</a:t>
              </a:r>
            </a:p>
          </p:txBody>
        </p:sp>
        <p:sp>
          <p:nvSpPr>
            <p:cNvPr id="12" name="Document 11"/>
            <p:cNvSpPr/>
            <p:nvPr/>
          </p:nvSpPr>
          <p:spPr>
            <a:xfrm>
              <a:off x="4916951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ocument 104"/>
            <p:cNvSpPr/>
            <p:nvPr/>
          </p:nvSpPr>
          <p:spPr>
            <a:xfrm>
              <a:off x="1278714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ocument 105"/>
            <p:cNvSpPr/>
            <p:nvPr/>
          </p:nvSpPr>
          <p:spPr>
            <a:xfrm>
              <a:off x="2629517" y="4749021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Up-Down Arrow 106"/>
            <p:cNvSpPr/>
            <p:nvPr/>
          </p:nvSpPr>
          <p:spPr>
            <a:xfrm>
              <a:off x="5031239" y="4394902"/>
              <a:ext cx="220631" cy="4022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Up-Down Arrow 109"/>
            <p:cNvSpPr/>
            <p:nvPr/>
          </p:nvSpPr>
          <p:spPr>
            <a:xfrm rot="16200000" flipV="1">
              <a:off x="3454922" y="5205701"/>
              <a:ext cx="258686" cy="87766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17059" y="4827837"/>
              <a:ext cx="1967023" cy="109449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ocument 113"/>
            <p:cNvSpPr/>
            <p:nvPr/>
          </p:nvSpPr>
          <p:spPr>
            <a:xfrm>
              <a:off x="7163193" y="5360533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Up-Down Arrow 114"/>
            <p:cNvSpPr/>
            <p:nvPr/>
          </p:nvSpPr>
          <p:spPr>
            <a:xfrm rot="16200000" flipV="1">
              <a:off x="6136062" y="5184779"/>
              <a:ext cx="222634" cy="3402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Up-Down Arrow 115"/>
            <p:cNvSpPr/>
            <p:nvPr/>
          </p:nvSpPr>
          <p:spPr>
            <a:xfrm rot="16200000" flipV="1">
              <a:off x="8353024" y="5100833"/>
              <a:ext cx="212155" cy="55731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317058" y="4806963"/>
              <a:ext cx="1930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Receive new configuration from 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023096" y="4813441"/>
              <a:ext cx="2073993" cy="110889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023095" y="4818873"/>
              <a:ext cx="20739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Times" charset="0"/>
                  <a:ea typeface="Times" charset="0"/>
                  <a:cs typeface="Times" charset="0"/>
                </a:rPr>
                <a:t>Generate new configuration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9131840" y="3446565"/>
              <a:ext cx="2221960" cy="21567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9497694" y="3451997"/>
              <a:ext cx="1518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Algorithm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303955" y="3870826"/>
              <a:ext cx="1920283" cy="2545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Process Input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303955" y="4186321"/>
              <a:ext cx="1920283" cy="562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Generate Global Configuration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9131840" y="2263496"/>
              <a:ext cx="2221960" cy="10160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9143370" y="2462792"/>
              <a:ext cx="2221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" charset="0"/>
                  <a:ea typeface="Times" charset="0"/>
                  <a:cs typeface="Times" charset="0"/>
                </a:rPr>
                <a:t>Retrieve information from agents</a:t>
              </a:r>
            </a:p>
          </p:txBody>
        </p:sp>
        <p:sp>
          <p:nvSpPr>
            <p:cNvPr id="130" name="Document 129"/>
            <p:cNvSpPr/>
            <p:nvPr/>
          </p:nvSpPr>
          <p:spPr>
            <a:xfrm>
              <a:off x="10010484" y="4932905"/>
              <a:ext cx="408127" cy="463468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225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Some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>
                <a:latin typeface="Times" charset="0"/>
                <a:ea typeface="Times" charset="0"/>
                <a:cs typeface="Times" charset="0"/>
              </a:rPr>
              <a:t>Agents are introduced to modify the configuration of simulated WLANs in order to maximize a certain performance metric (local or globally)</a:t>
            </a:r>
          </a:p>
          <a:p>
            <a:pPr algn="just"/>
            <a:r>
              <a:rPr lang="en-US">
                <a:latin typeface="Times" charset="0"/>
                <a:ea typeface="Times" charset="0"/>
                <a:cs typeface="Times" charset="0"/>
              </a:rPr>
              <a:t>Each agent is associated to an AP, so that all the information is shared between these two type of entities (we assume that the agent is located in the AP)</a:t>
            </a:r>
          </a:p>
          <a:p>
            <a:pPr algn="just"/>
            <a:r>
              <a:rPr lang="en-US">
                <a:latin typeface="Times" charset="0"/>
                <a:ea typeface="Times" charset="0"/>
                <a:cs typeface="Times" charset="0"/>
              </a:rPr>
              <a:t>Communication between agents is not implemented yet, but future developments contemplate centralized approaches</a:t>
            </a:r>
          </a:p>
          <a:p>
            <a:pPr lvl="1" algn="just"/>
            <a:r>
              <a:rPr lang="en-US">
                <a:latin typeface="Times" charset="0"/>
                <a:ea typeface="Times" charset="0"/>
                <a:cs typeface="Times" charset="0"/>
              </a:rPr>
              <a:t>Agents share information with a central entity, which takes decisions</a:t>
            </a:r>
          </a:p>
          <a:p>
            <a:pPr lvl="1" algn="just"/>
            <a:r>
              <a:rPr lang="en-US">
                <a:latin typeface="Times" charset="0"/>
                <a:ea typeface="Times" charset="0"/>
                <a:cs typeface="Times" charset="0"/>
              </a:rPr>
              <a:t>Adaptive delay for such 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8958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Overview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3011" y="657812"/>
            <a:ext cx="11082567" cy="6043808"/>
            <a:chOff x="370480" y="1189442"/>
            <a:chExt cx="11082567" cy="6043808"/>
          </a:xfrm>
        </p:grpSpPr>
        <p:sp>
          <p:nvSpPr>
            <p:cNvPr id="17" name="Oval 16"/>
            <p:cNvSpPr/>
            <p:nvPr/>
          </p:nvSpPr>
          <p:spPr>
            <a:xfrm>
              <a:off x="2438399" y="2104717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505689" y="2124415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108465" y="3142058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521" y="2933582"/>
              <a:ext cx="703014" cy="70301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13172" y="2150317"/>
              <a:ext cx="703014" cy="70301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7646" y="5513267"/>
              <a:ext cx="703014" cy="70301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83879" y="4084810"/>
              <a:ext cx="703014" cy="70301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43014" y="4220384"/>
              <a:ext cx="703014" cy="70301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86400" y="4436317"/>
              <a:ext cx="703014" cy="70301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30660" y="3426224"/>
              <a:ext cx="703014" cy="70301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570074" y="5139331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Legacy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25219" y="4052694"/>
              <a:ext cx="935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Legacy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2116" y="3482907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Decentralized Learning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9241" y="602763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Decentralized Learning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59547" y="4787824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Centralized Learning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14767" y="2708330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Centralized Learning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66358" y="4787823"/>
              <a:ext cx="1499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Centralized Learning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6182" y="1189442"/>
              <a:ext cx="1073907" cy="1518888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953223" y="2338999"/>
              <a:ext cx="1499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Times New Roman" charset="0"/>
                  <a:ea typeface="Times New Roman" charset="0"/>
                  <a:cs typeface="Times New Roman" charset="0"/>
                </a:rPr>
                <a:t>Central Entity</a:t>
              </a:r>
            </a:p>
          </p:txBody>
        </p:sp>
        <p:cxnSp>
          <p:nvCxnSpPr>
            <p:cNvPr id="6" name="Straight Connector 5"/>
            <p:cNvCxnSpPr>
              <a:stCxn id="38" idx="3"/>
              <a:endCxn id="4" idx="1"/>
            </p:cNvCxnSpPr>
            <p:nvPr/>
          </p:nvCxnSpPr>
          <p:spPr>
            <a:xfrm flipV="1">
              <a:off x="8116186" y="1948886"/>
              <a:ext cx="2049996" cy="552938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40" idx="0"/>
              <a:endCxn id="69" idx="2"/>
            </p:cNvCxnSpPr>
            <p:nvPr/>
          </p:nvCxnSpPr>
          <p:spPr>
            <a:xfrm flipV="1">
              <a:off x="9335386" y="2708331"/>
              <a:ext cx="1367749" cy="1376479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41" idx="3"/>
              <a:endCxn id="69" idx="1"/>
            </p:cNvCxnSpPr>
            <p:nvPr/>
          </p:nvCxnSpPr>
          <p:spPr>
            <a:xfrm flipV="1">
              <a:off x="5246028" y="2523665"/>
              <a:ext cx="4707195" cy="2048226"/>
            </a:xfrm>
            <a:prstGeom prst="line">
              <a:avLst/>
            </a:prstGeom>
            <a:ln w="1270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6458023" y="1231464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580660" y="3285089"/>
              <a:ext cx="2615610" cy="258439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2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70480" y="3135231"/>
              <a:ext cx="3347313" cy="3302982"/>
            </a:xfrm>
            <a:prstGeom prst="ellipse">
              <a:avLst/>
            </a:prstGeom>
            <a:solidFill>
              <a:srgbClr val="FF0000">
                <a:alpha val="13000"/>
              </a:srgb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71348" y="4648851"/>
              <a:ext cx="2615610" cy="258439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045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AP-Agent communication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72993" y="1367663"/>
            <a:ext cx="12122116" cy="5150456"/>
            <a:chOff x="74139" y="1491231"/>
            <a:chExt cx="12122116" cy="51504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932" y="1749346"/>
              <a:ext cx="1171294" cy="11712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246" y="1491231"/>
              <a:ext cx="1367983" cy="1367983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H="1">
              <a:off x="3897484" y="3078866"/>
              <a:ext cx="1095" cy="34279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066238" y="3078865"/>
              <a:ext cx="1095" cy="34279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514266" y="6272355"/>
              <a:ext cx="424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33582" y="6272355"/>
              <a:ext cx="424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Times" charset="0"/>
                  <a:ea typeface="Times" charset="0"/>
                  <a:cs typeface="Times" charset="0"/>
                </a:rPr>
                <a:t>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86276" y="3300763"/>
              <a:ext cx="358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ouportRequestInformationToAp()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898579" y="3684104"/>
              <a:ext cx="41322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85190" y="3698114"/>
              <a:ext cx="3784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inportReceivingRequestFromAgent()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3898579" y="4671391"/>
              <a:ext cx="4167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56069" y="4300544"/>
              <a:ext cx="2510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ouportAnswerToAgent()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20016" y="4677802"/>
              <a:ext cx="3784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inportReceivingInformationFromAp()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81307" y="5266159"/>
              <a:ext cx="3221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ouportSendConfigurationToAp()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3897484" y="5649501"/>
              <a:ext cx="4168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112074" y="5677521"/>
              <a:ext cx="3967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  <a:latin typeface="Times" charset="0"/>
                  <a:ea typeface="Times" charset="0"/>
                  <a:cs typeface="Times" charset="0"/>
                </a:rPr>
                <a:t>inportReceiveConfigurationFromAgent()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25984" y="2114724"/>
              <a:ext cx="2896631" cy="1045756"/>
              <a:chOff x="8828114" y="3066092"/>
              <a:chExt cx="2896631" cy="104575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8828114" y="3810106"/>
                <a:ext cx="166416" cy="155225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828114" y="3514869"/>
                <a:ext cx="166416" cy="15522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8828114" y="3223150"/>
                <a:ext cx="166416" cy="155225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070746" y="3066092"/>
                <a:ext cx="26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6">
                        <a:lumMod val="50000"/>
                      </a:schemeClr>
                    </a:solidFill>
                    <a:latin typeface="Times" charset="0"/>
                    <a:ea typeface="Times" charset="0"/>
                    <a:cs typeface="Times" charset="0"/>
                  </a:rPr>
                  <a:t>Function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070745" y="3357811"/>
                <a:ext cx="26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rgbClr val="FF0000"/>
                    </a:solidFill>
                    <a:latin typeface="Times" charset="0"/>
                    <a:ea typeface="Times" charset="0"/>
                    <a:cs typeface="Times" charset="0"/>
                  </a:rPr>
                  <a:t>Outport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070745" y="3650183"/>
                <a:ext cx="2653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rgbClr val="0070C0"/>
                    </a:solidFill>
                    <a:latin typeface="Times" charset="0"/>
                    <a:ea typeface="Times" charset="0"/>
                    <a:cs typeface="Times" charset="0"/>
                  </a:rPr>
                  <a:t>Inport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4139" y="3835767"/>
              <a:ext cx="358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Node :: GenerateConfiguration()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139" y="4178659"/>
              <a:ext cx="391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Node :: GeneratePerformanceReport()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283391" y="3186409"/>
              <a:ext cx="3582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Agent:: RequestInformationtoAp()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285584" y="4934720"/>
              <a:ext cx="391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Agent:: ComputeNewConfiguration()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84488" y="5236422"/>
              <a:ext cx="391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Agent:: SendNewConfigurationToAp()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84489" y="4641588"/>
              <a:ext cx="3910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Agent:: GenerateRewardSelectedArm()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2613" y="5779622"/>
              <a:ext cx="3433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>
                      <a:lumMod val="50000"/>
                    </a:schemeClr>
                  </a:solidFill>
                  <a:latin typeface="Times" charset="0"/>
                  <a:ea typeface="Times" charset="0"/>
                  <a:cs typeface="Times" charset="0"/>
                </a:rPr>
                <a:t>Node :: ApplyNewConfiguration()</a:t>
              </a:r>
            </a:p>
          </p:txBody>
        </p:sp>
        <p:sp>
          <p:nvSpPr>
            <p:cNvPr id="59" name="Left Brace 58"/>
            <p:cNvSpPr/>
            <p:nvPr/>
          </p:nvSpPr>
          <p:spPr>
            <a:xfrm>
              <a:off x="3742911" y="3786339"/>
              <a:ext cx="69888" cy="80582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 Brace 60"/>
            <p:cNvSpPr/>
            <p:nvPr/>
          </p:nvSpPr>
          <p:spPr>
            <a:xfrm>
              <a:off x="3746961" y="5700040"/>
              <a:ext cx="64292" cy="519483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 Brace 61"/>
            <p:cNvSpPr/>
            <p:nvPr/>
          </p:nvSpPr>
          <p:spPr>
            <a:xfrm flipH="1">
              <a:off x="8172134" y="3118151"/>
              <a:ext cx="92887" cy="505849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 Brace 62"/>
            <p:cNvSpPr/>
            <p:nvPr/>
          </p:nvSpPr>
          <p:spPr>
            <a:xfrm flipH="1">
              <a:off x="8172133" y="4697043"/>
              <a:ext cx="111258" cy="908711"/>
            </a:xfrm>
            <a:prstGeom prst="leftBrac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00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Agent-oriented functionalities at the 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9862" y="1888395"/>
            <a:ext cx="113322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Wait for agent requests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inportReceivingRequestFromAgent(), </a:t>
            </a:r>
            <a:r>
              <a:rPr lang="en-US" sz="240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ouportRequestInformationToAp()</a:t>
            </a:r>
            <a:endParaRPr lang="en-US" sz="2400" i="1">
              <a:solidFill>
                <a:schemeClr val="accent6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Encapsulate important information regarding the current configuration (transmit power, CCA, MCS</a:t>
            </a:r>
            <a:r>
              <a:rPr lang="mr-IN" sz="240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400">
                <a:latin typeface="Times" charset="0"/>
                <a:ea typeface="Times" charset="0"/>
                <a:cs typeface="Times" charset="0"/>
              </a:rPr>
              <a:t>) and the offered performance (packets sent, packets lost, collisions by hidden node</a:t>
            </a:r>
            <a:r>
              <a:rPr lang="mr-IN" sz="240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400">
                <a:latin typeface="Times" charset="0"/>
                <a:ea typeface="Times" charset="0"/>
                <a:cs typeface="Times" charset="0"/>
              </a:rPr>
              <a:t>)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GenerateConfiguration(), GeneratePerformanceReport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Send information to the Agent → </a:t>
            </a:r>
            <a:r>
              <a:rPr lang="en-US" sz="2400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ouportAnswerToAgent()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Wait for the new configuration granted by the Agent → </a:t>
            </a:r>
            <a:r>
              <a:rPr lang="en-US" sz="2400" i="1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inportReceiveConfigurationFromAgent()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Apply changes and broadcast new configuration to STAs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ApplyNewConfiguration()</a:t>
            </a:r>
            <a:endParaRPr lang="en-US" sz="2400" i="1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40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7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Agent functionalities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888395"/>
            <a:ext cx="11332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Generate and send requests for APs periodically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RequestInformationtoAp(), </a:t>
            </a:r>
            <a:r>
              <a:rPr lang="en-US" sz="2400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ouportRequestInformationToAp()</a:t>
            </a:r>
            <a:endParaRPr lang="en-US" sz="2400" i="1">
              <a:solidFill>
                <a:schemeClr val="accent6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Wait for the requested information </a:t>
            </a:r>
            <a:r>
              <a:rPr lang="en-US" sz="2400">
                <a:latin typeface="Times" charset="0"/>
                <a:ea typeface="Times" charset="0"/>
                <a:cs typeface="Times" charset="0"/>
              </a:rPr>
              <a:t>→ </a:t>
            </a:r>
            <a:r>
              <a:rPr lang="en-US" sz="2400" i="1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inportReceivingInformationFromAp()</a:t>
            </a:r>
            <a:endParaRPr lang="es-ES" sz="2400" i="1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Generate a reward according to the current configuration and performance in the AP</a:t>
            </a:r>
            <a:r>
              <a:rPr lang="en-US" sz="2400">
                <a:latin typeface="Times" charset="0"/>
                <a:ea typeface="Times" charset="0"/>
                <a:cs typeface="Times" charset="0"/>
              </a:rPr>
              <a:t>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GenerateRewardSelectedArm()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Draw a new configuration according to updated rewards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ComputeNewConfiguration()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Send the new configuration to the AP → </a:t>
            </a:r>
            <a:r>
              <a:rPr lang="en-US" sz="2400" i="1">
                <a:solidFill>
                  <a:schemeClr val="accent6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SendNewConfigurationToAp(), </a:t>
            </a:r>
            <a:r>
              <a:rPr lang="en-US" sz="2400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ouportSendConfigurationToAp()</a:t>
            </a:r>
            <a:endParaRPr lang="en-US" sz="2400" i="1">
              <a:solidFill>
                <a:schemeClr val="accent6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24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Agent inputs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468261"/>
            <a:ext cx="113322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latin typeface="Times" charset="0"/>
                <a:ea typeface="Times" charset="0"/>
                <a:cs typeface="Times" charset="0"/>
              </a:rPr>
              <a:t>Agents are generated through an specific input file (.csv):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The agent must include the code of the WLAN to which it is associated</a:t>
            </a:r>
            <a:endParaRPr lang="en-US" sz="2400" i="1">
              <a:solidFill>
                <a:schemeClr val="accent6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Agents start their operation at a random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The user must introduce a list of possible actions for each degree of freedom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By now, only channel, CCA and transmit power are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The type of reward is also an input, as well as the default value of the initial reward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>
                <a:latin typeface="Times" charset="0"/>
                <a:ea typeface="Times" charset="0"/>
                <a:cs typeface="Times" charset="0"/>
              </a:rPr>
              <a:t>By now, only the throughput is considered</a:t>
            </a:r>
          </a:p>
          <a:p>
            <a:endParaRPr lang="en-US" sz="2400">
              <a:latin typeface="Times" charset="0"/>
              <a:ea typeface="Times" charset="0"/>
              <a:cs typeface="Times" charset="0"/>
            </a:endParaRPr>
          </a:p>
          <a:p>
            <a:r>
              <a:rPr lang="en-US" sz="2400">
                <a:latin typeface="Times" charset="0"/>
                <a:ea typeface="Times" charset="0"/>
                <a:cs typeface="Times" charset="0"/>
              </a:rPr>
              <a:t>Furthermore, logs (output file and console) are generated if the corresponding flags in the input are set to 1. The following inputs must be informed when executing Komondor with Agents:</a:t>
            </a:r>
          </a:p>
          <a:p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$ ./komondor_main PATH_INPUT_SYSTEM PATH_INPUT_NODES </a:t>
            </a:r>
            <a:r>
              <a:rPr lang="en-US" sz="2000" b="1">
                <a:latin typeface="Courier New" charset="0"/>
                <a:ea typeface="Courier New" charset="0"/>
                <a:cs typeface="Courier New" charset="0"/>
              </a:rPr>
              <a:t>PATH_INPUT_AGENTS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PATH_OUTPUT_LOGS SIM_NAME FLAG_WRITE_LOGS_SYSTEM </a:t>
            </a:r>
            <a:r>
              <a:rPr lang="en-US" sz="2000" b="1">
                <a:latin typeface="Courier New" charset="0"/>
                <a:ea typeface="Courier New" charset="0"/>
                <a:cs typeface="Courier New" charset="0"/>
              </a:rPr>
              <a:t>FLAG_WRITE_LOGS_NODES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FLAG_WRITE_LOGS_AGENT FLAG_PRINT_LOGS_SYSTEM FLAG_PRINT_LOGS_NODES </a:t>
            </a:r>
            <a:r>
              <a:rPr lang="en-US" sz="2000" b="1">
                <a:latin typeface="Courier New" charset="0"/>
                <a:ea typeface="Courier New" charset="0"/>
                <a:cs typeface="Courier New" charset="0"/>
              </a:rPr>
              <a:t>FLAG_PRINT_LOGS_AGENT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 SIM_TIME SEED</a:t>
            </a:r>
          </a:p>
        </p:txBody>
      </p:sp>
    </p:spTree>
    <p:extLst>
      <p:ext uri="{BB962C8B-B14F-4D97-AF65-F5344CB8AC3E}">
        <p14:creationId xmlns:p14="http://schemas.microsoft.com/office/powerpoint/2010/main" val="2144767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8288" y="2636874"/>
            <a:ext cx="84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latin typeface="Times" charset="0"/>
                <a:ea typeface="Times" charset="0"/>
                <a:cs typeface="Times" charset="0"/>
              </a:rPr>
              <a:t>Central Entity</a:t>
            </a:r>
          </a:p>
        </p:txBody>
      </p:sp>
    </p:spTree>
    <p:extLst>
      <p:ext uri="{BB962C8B-B14F-4D97-AF65-F5344CB8AC3E}">
        <p14:creationId xmlns:p14="http://schemas.microsoft.com/office/powerpoint/2010/main" val="171486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 charset="0"/>
                <a:ea typeface="Times" charset="0"/>
                <a:cs typeface="Times" charset="0"/>
              </a:rPr>
              <a:t>Centralized Learning - Remarks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9862" y="1468261"/>
            <a:ext cx="113322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" sz="2800">
                <a:latin typeface="Times" charset="0"/>
                <a:ea typeface="Times" charset="0"/>
                <a:cs typeface="Times" charset="0"/>
              </a:rPr>
              <a:t>In order to perform centralized learning, we have added a central entity that controls the operations done by agents.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800">
                <a:latin typeface="Times" charset="0"/>
                <a:ea typeface="Times" charset="0"/>
                <a:cs typeface="Times" charset="0"/>
              </a:rPr>
              <a:t>The central entity works on the top of the Agent-AP operation.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800">
                <a:latin typeface="Times" charset="0"/>
                <a:ea typeface="Times" charset="0"/>
                <a:cs typeface="Times" charset="0"/>
              </a:rPr>
              <a:t>It is important to remark that agents can be freely assigned to the central entity, so that we can support hybrid scenarios with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Legacy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Agent-embedded 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sz="2400">
                <a:latin typeface="Times" charset="0"/>
                <a:ea typeface="Times" charset="0"/>
                <a:cs typeface="Times" charset="0"/>
              </a:rPr>
              <a:t>Centralized agent-embedded APs</a:t>
            </a:r>
          </a:p>
          <a:p>
            <a:pPr marL="342900" indent="-342900">
              <a:buFont typeface="Arial" charset="0"/>
              <a:buChar char="•"/>
            </a:pPr>
            <a:r>
              <a:rPr lang="es-ES" sz="2800">
                <a:latin typeface="Times" charset="0"/>
                <a:ea typeface="Times" charset="0"/>
                <a:cs typeface="Times" charset="0"/>
              </a:rPr>
              <a:t>Each agent communicates to the centralized entity in a synchronized manner.</a:t>
            </a:r>
            <a:endParaRPr 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2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5628</TotalTime>
  <Words>658</Words>
  <Application>Microsoft Macintosh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Courier New</vt:lpstr>
      <vt:lpstr>Times</vt:lpstr>
      <vt:lpstr>Times New Roman</vt:lpstr>
      <vt:lpstr>Arial</vt:lpstr>
      <vt:lpstr>Office Theme</vt:lpstr>
      <vt:lpstr>PowerPoint Presentation</vt:lpstr>
      <vt:lpstr>Some remarks</vt:lpstr>
      <vt:lpstr>Overview</vt:lpstr>
      <vt:lpstr>AP-Agent communication</vt:lpstr>
      <vt:lpstr>Agent-oriented functionalities at the AP</vt:lpstr>
      <vt:lpstr>Agent functionalities</vt:lpstr>
      <vt:lpstr>Agent inputs</vt:lpstr>
      <vt:lpstr>PowerPoint Presentation</vt:lpstr>
      <vt:lpstr>Centralized Learning - Remarks</vt:lpstr>
      <vt:lpstr>Agent-Central Entity (CC) communication</vt:lpstr>
      <vt:lpstr>PowerPoint Presentation</vt:lpstr>
      <vt:lpstr>Agent-embedded Architecture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 wilhelmi roca</dc:creator>
  <cp:lastModifiedBy>francesc wilhelmi roca</cp:lastModifiedBy>
  <cp:revision>109</cp:revision>
  <dcterms:created xsi:type="dcterms:W3CDTF">2018-02-16T11:31:52Z</dcterms:created>
  <dcterms:modified xsi:type="dcterms:W3CDTF">2018-06-04T10:58:22Z</dcterms:modified>
</cp:coreProperties>
</file>